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5" r:id="rId9"/>
    <p:sldId id="266" r:id="rId10"/>
    <p:sldId id="272" r:id="rId11"/>
    <p:sldId id="263" r:id="rId12"/>
    <p:sldId id="264" r:id="rId13"/>
    <p:sldId id="270" r:id="rId14"/>
    <p:sldId id="271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2EF0C2"/>
    <a:srgbClr val="FFFFFF"/>
    <a:srgbClr val="000000"/>
    <a:srgbClr val="3FA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FCAF-6454-4257-9434-148F61689351}" type="datetimeFigureOut">
              <a:rPr lang="en-AU" smtClean="0"/>
              <a:t>28/12/2014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DE49-D445-4AF4-9C92-7CC9485F2A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018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FCAF-6454-4257-9434-148F61689351}" type="datetimeFigureOut">
              <a:rPr lang="en-AU" smtClean="0"/>
              <a:t>28/12/2014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DE49-D445-4AF4-9C92-7CC9485F2A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753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FCAF-6454-4257-9434-148F61689351}" type="datetimeFigureOut">
              <a:rPr lang="en-AU" smtClean="0"/>
              <a:t>28/12/2014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DE49-D445-4AF4-9C92-7CC9485F2A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918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FCAF-6454-4257-9434-148F61689351}" type="datetimeFigureOut">
              <a:rPr lang="en-AU" smtClean="0"/>
              <a:t>28/12/2014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DE49-D445-4AF4-9C92-7CC9485F2A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607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FCAF-6454-4257-9434-148F61689351}" type="datetimeFigureOut">
              <a:rPr lang="en-AU" smtClean="0"/>
              <a:t>28/12/2014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DE49-D445-4AF4-9C92-7CC9485F2A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497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FCAF-6454-4257-9434-148F61689351}" type="datetimeFigureOut">
              <a:rPr lang="en-AU" smtClean="0"/>
              <a:t>28/12/2014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DE49-D445-4AF4-9C92-7CC9485F2A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545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FCAF-6454-4257-9434-148F61689351}" type="datetimeFigureOut">
              <a:rPr lang="en-AU" smtClean="0"/>
              <a:t>28/12/2014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DE49-D445-4AF4-9C92-7CC9485F2A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732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FCAF-6454-4257-9434-148F61689351}" type="datetimeFigureOut">
              <a:rPr lang="en-AU" smtClean="0"/>
              <a:t>28/12/2014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DE49-D445-4AF4-9C92-7CC9485F2A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45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FCAF-6454-4257-9434-148F61689351}" type="datetimeFigureOut">
              <a:rPr lang="en-AU" smtClean="0"/>
              <a:t>28/12/2014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DE49-D445-4AF4-9C92-7CC9485F2A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988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FCAF-6454-4257-9434-148F61689351}" type="datetimeFigureOut">
              <a:rPr lang="en-AU" smtClean="0"/>
              <a:t>28/12/2014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DE49-D445-4AF4-9C92-7CC9485F2A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990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FCAF-6454-4257-9434-148F61689351}" type="datetimeFigureOut">
              <a:rPr lang="en-AU" smtClean="0"/>
              <a:t>28/12/2014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DE49-D445-4AF4-9C92-7CC9485F2A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973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DFCAF-6454-4257-9434-148F61689351}" type="datetimeFigureOut">
              <a:rPr lang="en-AU" smtClean="0"/>
              <a:t>28/12/2014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BDE49-D445-4AF4-9C92-7CC9485F2A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165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9.jpg"/><Relationship Id="rId7" Type="http://schemas.openxmlformats.org/officeDocument/2006/relationships/image" Target="../media/image22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1.jpg"/><Relationship Id="rId10" Type="http://schemas.openxmlformats.org/officeDocument/2006/relationships/image" Target="../media/image24.png"/><Relationship Id="rId4" Type="http://schemas.openxmlformats.org/officeDocument/2006/relationships/image" Target="../media/image20.jpeg"/><Relationship Id="rId9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71" y="0"/>
            <a:ext cx="10259327" cy="68121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0206" y="8828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815256" y="567560"/>
            <a:ext cx="504496" cy="3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4698123" y="394138"/>
            <a:ext cx="2506717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prstTxWarp prst="textDoubleWave1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bn-BD" sz="5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AU" sz="5400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 </a:t>
            </a:r>
            <a:r>
              <a:rPr lang="en-AU" sz="5400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endParaRPr lang="en-AU" b="1" dirty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50" endPos="85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40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5" y="437672"/>
            <a:ext cx="6048915" cy="5746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352" y="594361"/>
            <a:ext cx="6308648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3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366" y="201761"/>
            <a:ext cx="115403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bn-BD" sz="7200" b="1" i="1" u="sng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AU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     B</a:t>
            </a:r>
            <a:r>
              <a:rPr lang="bn-BD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দিয়ে</a:t>
            </a:r>
            <a:r>
              <a:rPr lang="en-AU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সেট বুঝায়?</a:t>
            </a:r>
          </a:p>
          <a:p>
            <a:r>
              <a:rPr lang="bn-BD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A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A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bn-BD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 কি সেট </a:t>
            </a:r>
            <a:r>
              <a:rPr lang="bn-BD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বুঝায়?</a:t>
            </a:r>
          </a:p>
          <a:p>
            <a:r>
              <a:rPr lang="bn-BD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।ফাঁকা সেটের চিহ্নটি লেখ</a:t>
            </a:r>
            <a:r>
              <a:rPr lang="en-A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99" y="1354356"/>
            <a:ext cx="735066" cy="740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35" y="2180026"/>
            <a:ext cx="685135" cy="69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4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17" y="693683"/>
            <a:ext cx="109885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800" b="1" u="sng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AU" sz="8800" b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8800" b="1" u="sng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AU" sz="8800" b="1" u="sng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১।</a:t>
            </a:r>
            <a:r>
              <a:rPr lang="bn-BD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AU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A={2,4,6,8} </a:t>
            </a:r>
            <a:r>
              <a:rPr lang="bn-BD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en-AU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B={1,3,4,5} </a:t>
            </a:r>
            <a:r>
              <a:rPr lang="bn-BD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হলে  </a:t>
            </a:r>
            <a:r>
              <a:rPr lang="en-AU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B=?,</a:t>
            </a:r>
          </a:p>
          <a:p>
            <a:r>
              <a:rPr lang="en-AU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B=? </a:t>
            </a:r>
            <a:endParaRPr lang="en-AU" sz="44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816" y="2048040"/>
            <a:ext cx="598945" cy="603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0402" y="2925853"/>
            <a:ext cx="589802" cy="45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3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81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/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00B0F0"/>
                </a:solidFill>
              </a:rPr>
              <a:t>         মূল্যায়নঃ</a:t>
            </a:r>
            <a:endParaRPr lang="en-AU" sz="96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3646" y="2152185"/>
            <a:ext cx="5119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smtClean="0">
                <a:solidFill>
                  <a:srgbClr val="3FAE02"/>
                </a:solidFill>
              </a:rPr>
              <a:t>১।সংযোগ </a:t>
            </a:r>
            <a:r>
              <a:rPr lang="bn-BD" sz="5400" dirty="0" smtClean="0">
                <a:solidFill>
                  <a:srgbClr val="3FAE02"/>
                </a:solidFill>
              </a:rPr>
              <a:t>সেট কি?</a:t>
            </a:r>
            <a:endParaRPr lang="en-AU" sz="5400" dirty="0">
              <a:solidFill>
                <a:srgbClr val="3FAE0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2458" y="3077736"/>
            <a:ext cx="4382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</a:rPr>
              <a:t>২।ছেদ সেট কি?</a:t>
            </a:r>
            <a:endParaRPr lang="en-A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9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20" y="151765"/>
            <a:ext cx="8686800" cy="823595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bn-BD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  <a:endParaRPr lang="en-AU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41120"/>
            <a:ext cx="10881360" cy="5516881"/>
          </a:xfrm>
        </p:spPr>
        <p:txBody>
          <a:bodyPr/>
          <a:lstStyle/>
          <a:p>
            <a:pPr marL="0" indent="0">
              <a:buNone/>
            </a:pPr>
            <a:r>
              <a:rPr lang="bn-BD" dirty="0" smtClean="0"/>
              <a:t> </a:t>
            </a:r>
            <a:r>
              <a:rPr lang="bn-BD" sz="3600" dirty="0" smtClean="0">
                <a:solidFill>
                  <a:srgbClr val="FF0000"/>
                </a:solidFill>
              </a:rPr>
              <a:t> ১।</a:t>
            </a:r>
            <a:r>
              <a:rPr lang="bn-BD" dirty="0" smtClean="0">
                <a:solidFill>
                  <a:srgbClr val="FF0000"/>
                </a:solidFill>
              </a:rPr>
              <a:t>                                                           </a:t>
            </a:r>
            <a:r>
              <a:rPr lang="bn-BD" sz="3600" dirty="0" smtClean="0">
                <a:solidFill>
                  <a:srgbClr val="FF0000"/>
                </a:solidFill>
              </a:rPr>
              <a:t>২।        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95" y="1418457"/>
            <a:ext cx="43942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50" y="1401800"/>
            <a:ext cx="4389076" cy="36023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73880" y="4221480"/>
            <a:ext cx="77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=?</a:t>
            </a:r>
            <a:endParaRPr lang="en-A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302240" y="4207356"/>
            <a:ext cx="77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=?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8706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485" y="312977"/>
            <a:ext cx="114857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AU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A= </a:t>
            </a:r>
            <a:r>
              <a:rPr lang="en-A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2,3,4</a:t>
            </a:r>
            <a:r>
              <a:rPr lang="en-AU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,B=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1,2,a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এবং</a:t>
            </a:r>
            <a:r>
              <a:rPr lang="en-AU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C=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A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2,a,b</a:t>
            </a:r>
            <a:r>
              <a:rPr lang="en-AU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u="sng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হলে,নিচের সেটগুলো নির্ণয় করঃ</a:t>
            </a:r>
            <a:r>
              <a:rPr lang="en-AU" sz="6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AU" sz="6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1.A    B=?</a:t>
            </a:r>
          </a:p>
          <a:p>
            <a:r>
              <a:rPr lang="en-AU" sz="6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2.A    B=?</a:t>
            </a:r>
          </a:p>
          <a:p>
            <a:r>
              <a:rPr lang="en-AU" sz="6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3.A     (B   C)=?</a:t>
            </a:r>
          </a:p>
          <a:p>
            <a:r>
              <a:rPr lang="en-AU" sz="6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4.A    (B    C)=?</a:t>
            </a:r>
            <a:r>
              <a:rPr lang="en-AU" sz="6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AU" sz="6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en-AU" sz="6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46" y="4285131"/>
            <a:ext cx="545717" cy="419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744" y="2247518"/>
            <a:ext cx="690232" cy="695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62" y="3382754"/>
            <a:ext cx="543992" cy="417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77" y="4201904"/>
            <a:ext cx="643269" cy="647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035" y="500692"/>
            <a:ext cx="275481" cy="792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90560" y="365730"/>
            <a:ext cx="568484" cy="8541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200" y="430978"/>
            <a:ext cx="307453" cy="8848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46536" y="409104"/>
            <a:ext cx="535210" cy="8041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785" y="456845"/>
            <a:ext cx="310089" cy="8924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873129" y="354348"/>
            <a:ext cx="601476" cy="9037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98" y="5138111"/>
            <a:ext cx="575469" cy="4419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69" y="5000115"/>
            <a:ext cx="685825" cy="69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3" y="129871"/>
            <a:ext cx="7616132" cy="60590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2428" y="189570"/>
            <a:ext cx="2754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00B050"/>
                </a:solidFill>
              </a:rPr>
              <a:t>ধন্যবাদ</a:t>
            </a:r>
            <a:endParaRPr lang="en-AU" sz="8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3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084" y="269378"/>
            <a:ext cx="105156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prstTxWarp prst="textWave1">
              <a:avLst/>
            </a:prstTxWarp>
            <a:noAutofit/>
          </a:bodyPr>
          <a:lstStyle/>
          <a:p>
            <a:pPr algn="ctr"/>
            <a:r>
              <a:rPr lang="en-AU" sz="115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AU" sz="115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780" y="2360883"/>
            <a:ext cx="5181600" cy="4351338"/>
          </a:xfrm>
          <a:solidFill>
            <a:srgbClr val="FFFF00"/>
          </a:solidFill>
        </p:spPr>
        <p:txBody>
          <a:bodyPr>
            <a:prstTxWarp prst="textTriangleInverted">
              <a:avLst/>
            </a:prstTxWarp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6000" b="1" u="sng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শিক্ষকঃ</a:t>
            </a:r>
          </a:p>
          <a:p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এরশাদ মাহমুদ</a:t>
            </a:r>
            <a:endParaRPr lang="bn-BD" sz="40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bn-BD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সহকারী শিক্ষক(গণিত)</a:t>
            </a:r>
          </a:p>
          <a:p>
            <a:r>
              <a:rPr lang="bn-BD" sz="4000" b="1" dirty="0" smtClean="0">
                <a:ln w="10160">
                  <a:solidFill>
                    <a:srgbClr val="2EF0C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গোজাকুড়া দাখিল মাদ্রাসা</a:t>
            </a:r>
          </a:p>
          <a:p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নালিতাবাড়ী,শেরপুর</a:t>
            </a:r>
            <a:r>
              <a:rPr lang="bn-BD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।</a:t>
            </a:r>
            <a:endParaRPr lang="en-A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0552" y="2360884"/>
            <a:ext cx="5181600" cy="4351338"/>
          </a:xfrm>
          <a:solidFill>
            <a:srgbClr val="FFFF00"/>
          </a:solidFill>
        </p:spPr>
        <p:txBody>
          <a:bodyPr>
            <a:normAutofit lnSpcReduction="10000"/>
            <a:scene3d>
              <a:camera prst="perspectiveContrastingRightFacing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BD" sz="6600" u="sng" dirty="0">
                <a:ln w="0">
                  <a:solidFill>
                    <a:srgbClr val="FF6600"/>
                  </a:solidFill>
                </a:ln>
                <a:solidFill>
                  <a:srgbClr val="2EF0C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পাঠঃ</a:t>
            </a:r>
          </a:p>
          <a:p>
            <a:r>
              <a:rPr lang="bn-BD" sz="4400" dirty="0" smtClean="0">
                <a:ln w="0"/>
                <a:solidFill>
                  <a:srgbClr val="00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শ্রেণিঃ ৮ম</a:t>
            </a:r>
          </a:p>
          <a:p>
            <a:r>
              <a:rPr lang="bn-BD" sz="4400" dirty="0" smtClean="0">
                <a:solidFill>
                  <a:schemeClr val="accent4"/>
                </a:solidFill>
              </a:rPr>
              <a:t>বিষয়ঃ সাধারণ গণিত</a:t>
            </a:r>
          </a:p>
          <a:p>
            <a:r>
              <a:rPr lang="bn-BD" sz="4400" b="1" dirty="0" smtClean="0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বিশেষপাঠঃ সেটের সংযোগ ও ছেদ</a:t>
            </a:r>
          </a:p>
          <a:p>
            <a:r>
              <a:rPr lang="bn-BD" sz="3200" dirty="0" smtClean="0">
                <a:ln w="0">
                  <a:solidFill>
                    <a:srgbClr val="2EF0C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তারিখঃ ২২-১২-২০১৪ইং</a:t>
            </a:r>
            <a:endParaRPr lang="bn-BD" sz="3200" dirty="0">
              <a:ln w="0">
                <a:solidFill>
                  <a:srgbClr val="2EF0C2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4484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4" y="100362"/>
            <a:ext cx="3612994" cy="3757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398" y="153040"/>
            <a:ext cx="3829929" cy="2611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73" y="194914"/>
            <a:ext cx="3443380" cy="2358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562913"/>
            <a:ext cx="3720662" cy="707886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4000" b="1" spc="50" dirty="0" smtClean="0">
                <a:ln w="952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গহনার সেট</a:t>
            </a:r>
            <a:endParaRPr lang="en-AU" sz="4000" b="1" spc="50" dirty="0">
              <a:ln w="952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8961" y="2614385"/>
            <a:ext cx="2301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টি সেট</a:t>
            </a:r>
            <a:endParaRPr lang="en-AU" sz="44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4330" y="2232936"/>
            <a:ext cx="249095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মোবাইল সেট</a:t>
            </a:r>
            <a:endParaRPr lang="en-A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000" y="4763684"/>
            <a:ext cx="1420188" cy="1090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64" y="4314043"/>
            <a:ext cx="1739794" cy="1752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960" y="4683212"/>
            <a:ext cx="1350931" cy="13509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420" y="3302850"/>
            <a:ext cx="2533057" cy="1101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3" y="4962294"/>
            <a:ext cx="2465909" cy="17618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59044" y="6289287"/>
            <a:ext cx="1226634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TopUp"/>
              <a:lightRig rig="threePt" dir="t"/>
            </a:scene3d>
          </a:bodyPr>
          <a:lstStyle/>
          <a:p>
            <a:r>
              <a:rPr lang="bn-BD" sz="2000" dirty="0" smtClean="0">
                <a:ln w="0">
                  <a:solidFill>
                    <a:srgbClr val="00B050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সংযোগ চিহ্ন </a:t>
            </a:r>
            <a:endParaRPr lang="en-AU" sz="2000" dirty="0">
              <a:ln w="0">
                <a:solidFill>
                  <a:srgbClr val="00B050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2741" y="6027003"/>
            <a:ext cx="102591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bn-BD" sz="24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ফাঁকা</a:t>
            </a:r>
            <a:r>
              <a:rPr lang="en-AU" sz="24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bn-BD" sz="24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সেট</a:t>
            </a:r>
            <a:endParaRPr lang="en-AU" sz="2400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62331" y="5988203"/>
            <a:ext cx="1304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</a:rPr>
              <a:t>ছেদ চিহ্ন</a:t>
            </a:r>
            <a:endParaRPr lang="en-A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990" y="5023624"/>
            <a:ext cx="1550397" cy="11318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637864" y="6200078"/>
            <a:ext cx="244313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A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ভেনচিত্রের</a:t>
            </a:r>
            <a:r>
              <a:rPr lang="en-A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A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A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A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9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  <p:bldP spid="13" grpId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7289" y="1679986"/>
            <a:ext cx="8008882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prstTxWarp prst="textChevro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BD" sz="8800" b="1" dirty="0" smtClean="0">
                <a:ln w="2222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 সংযোগ ও ছেদ</a:t>
            </a:r>
            <a:endParaRPr lang="en-AU" b="1" dirty="0">
              <a:ln w="22225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0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411" y="175727"/>
            <a:ext cx="11098924" cy="44012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bn-BD" sz="8800" b="1" u="sng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  <a:p>
            <a:r>
              <a:rPr lang="bn-BD" sz="48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2EF0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১।সংযোগ সেট ও ছেদ সেট সম্পর্কে বলতে পারবে।</a:t>
            </a:r>
          </a:p>
          <a:p>
            <a:r>
              <a:rPr lang="bn-BD" sz="4800" b="1" dirty="0" smtClean="0">
                <a:ln w="66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2EF0C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২।একাধিক সেটের সংযোগ সেট, ছেদ সেট গঠন ওব্যাখ্যা করতে পারবে</a:t>
            </a:r>
            <a:r>
              <a:rPr lang="bn-BD" sz="4000" b="1" dirty="0" smtClean="0">
                <a:ln w="66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2EF0C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4000" b="1" dirty="0" smtClean="0">
              <a:ln w="660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2EF0C2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৩।সংযোগ সেট ও ছেদ সেটের চিহ্ন লিখতে পারবে।</a:t>
            </a:r>
            <a:r>
              <a:rPr lang="bn-BD" sz="4800" dirty="0" smtClean="0">
                <a:solidFill>
                  <a:srgbClr val="2EF0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AU" sz="4800" dirty="0">
              <a:solidFill>
                <a:srgbClr val="2EF0C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4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162" y="209710"/>
            <a:ext cx="1089397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u="sng" dirty="0" err="1" smtClean="0">
                <a:ln w="12700">
                  <a:solidFill>
                    <a:srgbClr val="FF66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AU" sz="6000" b="1" u="sng" dirty="0" smtClean="0">
                <a:ln w="12700">
                  <a:solidFill>
                    <a:srgbClr val="FF66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6000" b="1" u="sng" dirty="0" err="1" smtClean="0">
                <a:ln w="12700">
                  <a:solidFill>
                    <a:srgbClr val="FF66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সেটঃ</a:t>
            </a:r>
            <a:r>
              <a:rPr lang="en-AU" sz="6000" b="1" u="sng" dirty="0" smtClean="0">
                <a:ln w="12700">
                  <a:solidFill>
                    <a:srgbClr val="FF66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AU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AU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AU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AU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AU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AU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AU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AU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সেটকে</a:t>
            </a:r>
            <a:r>
              <a:rPr lang="en-AU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AU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 বলা হয়।</a:t>
            </a:r>
          </a:p>
          <a:p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AU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প্রকাশ করা হয়।</a:t>
            </a:r>
            <a:endParaRPr lang="en-AU" sz="32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6600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AU" sz="6600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6600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সেটঃ</a:t>
            </a:r>
            <a:r>
              <a:rPr lang="en-AU" sz="6600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AU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AU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AU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AU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AU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AU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AU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AU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সেটকে</a:t>
            </a:r>
            <a:r>
              <a:rPr lang="en-AU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AU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AU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AU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AU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      দিয়ে প্রকাশ করা হয়।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14" y="1881240"/>
            <a:ext cx="451203" cy="454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10" y="4364084"/>
            <a:ext cx="373162" cy="2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9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99" y="1320835"/>
            <a:ext cx="2977376" cy="2977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5" y="1632779"/>
            <a:ext cx="2516311" cy="23482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116" y="1638879"/>
            <a:ext cx="1748884" cy="17488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3" y="3809401"/>
            <a:ext cx="2750591" cy="2750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6" y="4291122"/>
            <a:ext cx="781050" cy="224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63" y="5364037"/>
            <a:ext cx="783905" cy="653777"/>
          </a:xfrm>
          <a:prstGeom prst="rect">
            <a:avLst/>
          </a:prstGeom>
        </p:spPr>
      </p:pic>
      <p:sp>
        <p:nvSpPr>
          <p:cNvPr id="10" name="Left Brace 9"/>
          <p:cNvSpPr/>
          <p:nvPr/>
        </p:nvSpPr>
        <p:spPr>
          <a:xfrm>
            <a:off x="1801505" y="1671351"/>
            <a:ext cx="223024" cy="227484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ight Brace 10"/>
          <p:cNvSpPr/>
          <p:nvPr/>
        </p:nvSpPr>
        <p:spPr>
          <a:xfrm>
            <a:off x="10270272" y="1349296"/>
            <a:ext cx="89210" cy="24755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ight Brace 12"/>
          <p:cNvSpPr/>
          <p:nvPr/>
        </p:nvSpPr>
        <p:spPr>
          <a:xfrm>
            <a:off x="4870585" y="154953"/>
            <a:ext cx="133816" cy="6579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Left Brace 13"/>
          <p:cNvSpPr/>
          <p:nvPr/>
        </p:nvSpPr>
        <p:spPr>
          <a:xfrm>
            <a:off x="7460166" y="1393904"/>
            <a:ext cx="278779" cy="24978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755" y="1688363"/>
            <a:ext cx="1911622" cy="19116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36" y="4379523"/>
            <a:ext cx="1865159" cy="186515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94604" y="109183"/>
            <a:ext cx="236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22376" y="191069"/>
            <a:ext cx="6141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rgbClr val="FF0000"/>
                </a:solidFill>
              </a:rPr>
              <a:t>B</a:t>
            </a:r>
            <a:endParaRPr lang="en-AU" sz="3600" i="1" dirty="0"/>
          </a:p>
          <a:p>
            <a:pPr algn="ctr"/>
            <a:endParaRPr lang="en-AU" sz="4800" i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5913" y="2776650"/>
            <a:ext cx="362999" cy="2787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35" y="4052511"/>
            <a:ext cx="1585161" cy="238174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682059" y="-109014"/>
            <a:ext cx="527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solidFill>
                  <a:srgbClr val="00B0F0"/>
                </a:solidFill>
              </a:rPr>
              <a:t>=</a:t>
            </a:r>
            <a:endParaRPr lang="en-AU" sz="6000" i="1" dirty="0">
              <a:solidFill>
                <a:srgbClr val="00B0F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22703" y="3802566"/>
            <a:ext cx="217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মোবাইল</a:t>
            </a:r>
            <a:endParaRPr lang="en-AU" dirty="0"/>
          </a:p>
        </p:txBody>
      </p:sp>
      <p:sp>
        <p:nvSpPr>
          <p:cNvPr id="31" name="TextBox 30"/>
          <p:cNvSpPr txBox="1"/>
          <p:nvPr/>
        </p:nvSpPr>
        <p:spPr>
          <a:xfrm>
            <a:off x="5620215" y="3646449"/>
            <a:ext cx="148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সংযোগ</a:t>
            </a:r>
            <a:endParaRPr lang="en-AU" dirty="0"/>
          </a:p>
        </p:txBody>
      </p:sp>
      <p:sp>
        <p:nvSpPr>
          <p:cNvPr id="32" name="TextBox 31"/>
          <p:cNvSpPr txBox="1"/>
          <p:nvPr/>
        </p:nvSpPr>
        <p:spPr>
          <a:xfrm>
            <a:off x="8776010" y="3746809"/>
            <a:ext cx="152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চাবি</a:t>
            </a:r>
            <a:endParaRPr lang="en-AU" dirty="0"/>
          </a:p>
        </p:txBody>
      </p:sp>
      <p:sp>
        <p:nvSpPr>
          <p:cNvPr id="33" name="TextBox 32"/>
          <p:cNvSpPr txBox="1"/>
          <p:nvPr/>
        </p:nvSpPr>
        <p:spPr>
          <a:xfrm>
            <a:off x="1561172" y="6021658"/>
            <a:ext cx="1516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মোবাইল</a:t>
            </a:r>
            <a:endParaRPr lang="en-AU" dirty="0"/>
          </a:p>
        </p:txBody>
      </p:sp>
      <p:sp>
        <p:nvSpPr>
          <p:cNvPr id="34" name="TextBox 33"/>
          <p:cNvSpPr txBox="1"/>
          <p:nvPr/>
        </p:nvSpPr>
        <p:spPr>
          <a:xfrm>
            <a:off x="5408341" y="6278137"/>
            <a:ext cx="113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চাবি</a:t>
            </a:r>
            <a:endParaRPr lang="en-AU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970" y="171095"/>
            <a:ext cx="645338" cy="606827"/>
          </a:xfrm>
          <a:prstGeom prst="rect">
            <a:avLst/>
          </a:prstGeom>
        </p:spPr>
      </p:pic>
      <p:sp>
        <p:nvSpPr>
          <p:cNvPr id="30" name="Left Brace 29"/>
          <p:cNvSpPr/>
          <p:nvPr/>
        </p:nvSpPr>
        <p:spPr>
          <a:xfrm>
            <a:off x="4125950" y="100362"/>
            <a:ext cx="133815" cy="6802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Right Brace 34"/>
          <p:cNvSpPr/>
          <p:nvPr/>
        </p:nvSpPr>
        <p:spPr>
          <a:xfrm>
            <a:off x="4780156" y="1758174"/>
            <a:ext cx="289932" cy="23529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TextBox 35"/>
          <p:cNvSpPr txBox="1"/>
          <p:nvPr/>
        </p:nvSpPr>
        <p:spPr>
          <a:xfrm>
            <a:off x="5431921" y="0"/>
            <a:ext cx="605883" cy="1007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solidFill>
                  <a:srgbClr val="00B0F0"/>
                </a:solidFill>
              </a:rPr>
              <a:t>=</a:t>
            </a:r>
            <a:endParaRPr lang="en-AU" sz="6000" i="1" dirty="0">
              <a:solidFill>
                <a:srgbClr val="00B0F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93" y="144966"/>
            <a:ext cx="579864" cy="579864"/>
          </a:xfrm>
          <a:prstGeom prst="rect">
            <a:avLst/>
          </a:prstGeom>
        </p:spPr>
      </p:pic>
      <p:sp>
        <p:nvSpPr>
          <p:cNvPr id="38" name="Left Brace 37"/>
          <p:cNvSpPr/>
          <p:nvPr/>
        </p:nvSpPr>
        <p:spPr>
          <a:xfrm>
            <a:off x="5917580" y="133815"/>
            <a:ext cx="204440" cy="6281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Right Brace 38"/>
          <p:cNvSpPr/>
          <p:nvPr/>
        </p:nvSpPr>
        <p:spPr>
          <a:xfrm>
            <a:off x="6779941" y="111514"/>
            <a:ext cx="234176" cy="6467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7248292" y="178419"/>
            <a:ext cx="947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AU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483" y="2587082"/>
            <a:ext cx="148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rgbClr val="FF0000"/>
                </a:solidFill>
              </a:rPr>
              <a:t>A</a:t>
            </a:r>
            <a:r>
              <a:rPr lang="en-AU" sz="3200" dirty="0" smtClean="0"/>
              <a:t> </a:t>
            </a:r>
            <a:r>
              <a:rPr lang="en-AU" dirty="0" smtClean="0"/>
              <a:t>      </a:t>
            </a:r>
            <a:r>
              <a:rPr lang="en-AU" sz="3200" dirty="0" smtClean="0">
                <a:solidFill>
                  <a:srgbClr val="FF0000"/>
                </a:solidFill>
              </a:rPr>
              <a:t>B=</a:t>
            </a:r>
            <a:endParaRPr lang="en-A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4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24" grpId="0"/>
      <p:bldP spid="28" grpId="0"/>
      <p:bldP spid="31" grpId="0"/>
      <p:bldP spid="32" grpId="0"/>
      <p:bldP spid="33" grpId="0"/>
      <p:bldP spid="34" grpId="0"/>
      <p:bldP spid="30" grpId="0" animBg="1"/>
      <p:bldP spid="35" grpId="0" animBg="1"/>
      <p:bldP spid="36" grpId="0"/>
      <p:bldP spid="38" grpId="0" animBg="1"/>
      <p:bldP spid="39" grpId="0" animBg="1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7" y="788193"/>
            <a:ext cx="1893935" cy="18939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25" y="668898"/>
            <a:ext cx="1830377" cy="2018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81" y="1021491"/>
            <a:ext cx="1816751" cy="1309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98" y="764110"/>
            <a:ext cx="1790666" cy="1722613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2364060" y="646771"/>
            <a:ext cx="234174" cy="218563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Left Brace 9"/>
          <p:cNvSpPr/>
          <p:nvPr/>
        </p:nvSpPr>
        <p:spPr>
          <a:xfrm>
            <a:off x="4964520" y="657921"/>
            <a:ext cx="343459" cy="210758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ight Brace 10"/>
          <p:cNvSpPr/>
          <p:nvPr/>
        </p:nvSpPr>
        <p:spPr>
          <a:xfrm>
            <a:off x="7159084" y="702527"/>
            <a:ext cx="223024" cy="202952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Left Brace 14"/>
          <p:cNvSpPr/>
          <p:nvPr/>
        </p:nvSpPr>
        <p:spPr>
          <a:xfrm>
            <a:off x="113956" y="534038"/>
            <a:ext cx="223024" cy="220794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09453" y="423400"/>
            <a:ext cx="2516311" cy="23482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0" y="3832475"/>
            <a:ext cx="1352842" cy="13528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01" y="3832477"/>
            <a:ext cx="1341689" cy="13416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76195" y="3513618"/>
            <a:ext cx="1875020" cy="17497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362" y="3798674"/>
            <a:ext cx="1237156" cy="13643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721" y="4021170"/>
            <a:ext cx="1414391" cy="1019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28" y="4113239"/>
            <a:ext cx="1475678" cy="1192348"/>
          </a:xfrm>
          <a:prstGeom prst="rect">
            <a:avLst/>
          </a:prstGeom>
        </p:spPr>
      </p:pic>
      <p:sp>
        <p:nvSpPr>
          <p:cNvPr id="21" name="Right Brace 20"/>
          <p:cNvSpPr/>
          <p:nvPr/>
        </p:nvSpPr>
        <p:spPr>
          <a:xfrm>
            <a:off x="8575288" y="3479181"/>
            <a:ext cx="211873" cy="18919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Left Brace 29"/>
          <p:cNvSpPr/>
          <p:nvPr/>
        </p:nvSpPr>
        <p:spPr>
          <a:xfrm>
            <a:off x="147520" y="3325449"/>
            <a:ext cx="223024" cy="22079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Left Brace 30"/>
          <p:cNvSpPr/>
          <p:nvPr/>
        </p:nvSpPr>
        <p:spPr>
          <a:xfrm>
            <a:off x="4984596" y="3534936"/>
            <a:ext cx="178418" cy="187340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ight Brace 31"/>
          <p:cNvSpPr/>
          <p:nvPr/>
        </p:nvSpPr>
        <p:spPr>
          <a:xfrm>
            <a:off x="3010831" y="3319346"/>
            <a:ext cx="286214" cy="21856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1616927" y="4404732"/>
            <a:ext cx="4348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2060"/>
                </a:solidFill>
              </a:rPr>
              <a:t>,</a:t>
            </a:r>
            <a:endParaRPr lang="en-AU" sz="66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34975" y="4282068"/>
            <a:ext cx="4348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,</a:t>
            </a:r>
            <a:endParaRPr lang="en-AU" sz="66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109" y="3761851"/>
            <a:ext cx="1341689" cy="1341689"/>
          </a:xfrm>
          <a:prstGeom prst="rect">
            <a:avLst/>
          </a:prstGeom>
        </p:spPr>
      </p:pic>
      <p:sp>
        <p:nvSpPr>
          <p:cNvPr id="35" name="Left Brace 34"/>
          <p:cNvSpPr/>
          <p:nvPr/>
        </p:nvSpPr>
        <p:spPr>
          <a:xfrm>
            <a:off x="10370636" y="3479180"/>
            <a:ext cx="178418" cy="187340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ight Brace 35"/>
          <p:cNvSpPr/>
          <p:nvPr/>
        </p:nvSpPr>
        <p:spPr>
          <a:xfrm>
            <a:off x="11872332" y="3475464"/>
            <a:ext cx="211873" cy="18919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208736" y="0"/>
            <a:ext cx="1173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accent2"/>
                </a:solidFill>
              </a:rPr>
              <a:t>A</a:t>
            </a:r>
            <a:endParaRPr lang="en-AU" sz="36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8360" y="0"/>
            <a:ext cx="111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srgbClr val="FF0000"/>
                </a:solidFill>
              </a:rPr>
              <a:t>B</a:t>
            </a:r>
            <a:endParaRPr lang="en-AU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8160" y="0"/>
            <a:ext cx="67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rgbClr val="FF0000"/>
                </a:solidFill>
              </a:rPr>
              <a:t>=</a:t>
            </a:r>
            <a:endParaRPr lang="en-AU" sz="4400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41" y="217448"/>
            <a:ext cx="429207" cy="329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8" y="128530"/>
            <a:ext cx="415383" cy="41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7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5" grpId="0" animBg="1"/>
      <p:bldP spid="21" grpId="0" animBg="1"/>
      <p:bldP spid="31" grpId="0" animBg="1"/>
      <p:bldP spid="32" grpId="0" animBg="1"/>
      <p:bldP spid="12" grpId="0"/>
      <p:bldP spid="14" grpId="0"/>
      <p:bldP spid="35" grpId="0" animBg="1"/>
      <p:bldP spid="36" grpId="0" animBg="1"/>
      <p:bldP spid="7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93" y="210661"/>
            <a:ext cx="8474698" cy="6481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058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252</Words>
  <Application>Microsoft Office PowerPoint</Application>
  <PresentationFormat>Widescreen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মূল্যায়নঃ</vt:lpstr>
      <vt:lpstr>                         বাড়ীর কাজঃ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172</cp:revision>
  <dcterms:created xsi:type="dcterms:W3CDTF">2014-12-22T03:09:18Z</dcterms:created>
  <dcterms:modified xsi:type="dcterms:W3CDTF">2014-12-28T10:32:17Z</dcterms:modified>
  <cp:contentStatus/>
</cp:coreProperties>
</file>